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79" r:id="rId7"/>
    <p:sldId id="307" r:id="rId8"/>
    <p:sldId id="261" r:id="rId9"/>
    <p:sldId id="262" r:id="rId10"/>
    <p:sldId id="263" r:id="rId11"/>
    <p:sldId id="264" r:id="rId12"/>
    <p:sldId id="265" r:id="rId13"/>
    <p:sldId id="266" r:id="rId14"/>
    <p:sldId id="306" r:id="rId15"/>
    <p:sldId id="267" r:id="rId16"/>
    <p:sldId id="268" r:id="rId17"/>
    <p:sldId id="269" r:id="rId18"/>
    <p:sldId id="270" r:id="rId19"/>
    <p:sldId id="310" r:id="rId20"/>
    <p:sldId id="280" r:id="rId21"/>
    <p:sldId id="308" r:id="rId22"/>
    <p:sldId id="309" r:id="rId23"/>
    <p:sldId id="271" r:id="rId24"/>
    <p:sldId id="274" r:id="rId25"/>
    <p:sldId id="275" r:id="rId26"/>
    <p:sldId id="276" r:id="rId27"/>
    <p:sldId id="272" r:id="rId28"/>
    <p:sldId id="273" r:id="rId29"/>
    <p:sldId id="277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4-20T14:37:06.39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638 365 24575,'-1'-6'0,"-1"-1"0,1 1 0,-1-1 0,0 1 0,-1 0 0,0 0 0,0 0 0,-6-10 0,-6-10 0,-25-41 0,35 59 0,0 1 0,-1 0 0,1 1 0,-1-1 0,0 1 0,-1 1 0,-13-10 0,0-2 0,16 15 0,1 0 0,-1-1 0,0 1 0,0 0 0,0 1 0,0-1 0,-6 0 0,-16-9 0,9 2 0,0 1 0,0 0 0,-1 1 0,0 1 0,0 1 0,-27-5 0,41 9 0,0 1 0,1 0 0,-1 0 0,0 0 0,0 0 0,1 0 0,-1 1 0,0 0 0,1 0 0,-1 0 0,0 0 0,1 0 0,-1 1 0,1-1 0,0 1 0,0 0 0,-1 0 0,1 0 0,0 1 0,1-1 0,-1 1 0,0-1 0,1 1 0,-1 0 0,1 0 0,0 0 0,0 0 0,0 1 0,1-1 0,-1 0 0,1 1 0,0-1 0,0 1 0,-1 4 0,-3 9 0,-1 1 0,-11 24 0,1-3 0,10-19 0,0 1 0,2 0 0,0 0 0,-1 38 0,3-36 0,-3 14 0,4-30 0,-1 1 0,1 0 0,1 0 0,0 1 0,0-1 0,0 0 0,3 13 0,2 6 0,-3-17 0,-1-1 0,2 0 0,-1 0 0,1-1 0,0 1 0,7 12 0,41 54 0,-48-71 0,0 0 0,1-1 0,-1 1 0,1-1 0,8 6 0,-8-6 0,1 0 0,-1 1 0,0 0 0,0-1 0,3 6 0,-5-6 0,0-1 0,0 1 0,0-1 0,0 0 0,0 0 0,0 0 0,1 0 0,-1 0 0,1 0 0,0 0 0,-1-1 0,1 0 0,0 1 0,0-1 0,0 0 0,0 0 0,0-1 0,0 1 0,0 0 0,0-1 0,0 0 0,0 0 0,0 0 0,0 0 0,5-1 0,94 11 0,-31-9 0,74-3 0,-139 1 0,0-1 0,0 0 0,-1 0 0,1 0 0,-1-1 0,1 1 0,-1-1 0,0-1 0,0 1 0,0-1 0,0 0 0,5-6 0,27-18 0,-30 22 0,0 0 0,-1-1 0,0 1 0,0-1 0,0-1 0,-1 1 0,0-1 0,-1 0 0,4-8 0,-4 6 0,0 1 0,-1 0 0,0-1 0,-1 1 0,0-1 0,1-16 0,-3-62 0,-1 45 0,0 35 0,0 0 0,-1 0 0,0-1 0,0 2 0,-1-1 0,0 0 0,-1 1 0,1-1 0,-2 1 0,1 0 0,-6-7 0,-5-9 0,8 11 0,-2 1 0,1 0 0,-13-12 0,1-3 0,16 21 0,1 0 0,-1 0 0,0 0 0,-1 1 0,1-1 0,-6-3 0,5 4 0,1-1 0,-1 1 0,1 0 0,-6-9 0,7 8 0,-1 1 0,1-1 0,-1 1 0,0 0 0,-1 0 0,-5-4 0,-23-18 0,28 21 0,1 1 0,-1 0 0,0 0 0,0 1 0,0 0 0,0 0 0,-1 0 0,1 0 0,-12-3 0,-21-6 0,28 8 0,0 0 0,-19-3 0,-16-3 0,35 6 0,-1 2 0,1 0 0,-1 0 0,-15 0 0,-14 1 0,-56 2 0,89 1 0,1-1 0,0 1 0,0 0 0,0 0 0,1 0 0,-1 1 0,-7 4 0,-37 27 0,47-31 0,1 0 0,-1 0 0,0 0 0,1 0 0,-1 1 0,1-1 0,0 1 0,0-1 0,1 1 0,-3 5 0,-11 44 0,10-32 0,1 0 0,1 0 0,1 1 0,1-1 0,1 1 0,4 30 0,-3-44 0,1 0 0,0-1 0,1 1 0,-1 0 0,2-1 0,-1 0 0,5 8 0,8 18 0,-12-24 0,1-1 0,-1 0 0,12 13 0,-3-3 0,12 23 0,-18-28 0,1 0 0,0-1 0,16 18 0,-6-3 0,-16-23 0,0 0 0,0-1 0,1 1 0,-1 0 0,1-1 0,0 0 0,5 5 0,14 14 0,-21-19 0,1-1 0,0 0 0,0 0 0,0 0 0,0 0 0,0 0 0,0 0 0,0-1 0,0 1 0,1-1 0,-1 0 0,1 1 0,-1-1 0,1 0 0,0 0 0,-1-1 0,1 1 0,0-1 0,-1 1 0,4-1 0,53 6 0,19-1 0,7-4 0,68-2 0,-92-8 0,-56 8 0,1-1 0,-1 1 0,1-1 0,-1 0 0,1-1 0,-1 1 0,0-1 0,7-4 0,10-17 0,6-4 0,-25 25 0,-1 0 0,1 0 0,-1 0 0,1 0 0,-1 0 0,0 0 0,0-1 0,0 1 0,-1-1 0,1 1 0,-1-1 0,0 0 0,0 1 0,0-1 0,0 0 0,-1 0 0,1-4 0,0-4 0,-1 0 0,-1 0 0,0 0 0,-4-18 0,3 24 0,0-1 0,-1 1 0,0-1 0,0 1 0,-1 0 0,1 0 0,-1 0 0,-1 1 0,-4-6 0,3 5 0,1-1 0,0 1 0,0-1 0,1 0 0,0-1 0,-5-10 0,6 12 0,1 0 0,-1 0 0,-1 1 0,1 0 0,-1 0 0,-8-9 0,7 8 0,0 1 0,1-1 0,-1-1 0,-5-10 0,8 12 0,-1 0 0,0 0 0,0 1 0,-1 0 0,1 0 0,-8-7 0,6 6 0,0 0 0,1 0 0,-8-11 0,-8-10-1365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186ED-447C-8357-C02A-CEFD58ACA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3EC9F35-D210-FDE3-5783-1B9FAC2D8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A06AAD-6C9F-D4E8-EC66-7756404D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EA553E0-1786-75A6-0A27-2DDAB4DA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0DD595-980B-1493-7BB1-46507771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49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569AD-7074-D414-8E12-3290EC19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4CA38FC-84B7-FC6F-11E5-D3B67182B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ADBA6A-656A-E18B-E0AD-F41F9805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5CA5B4-2EC5-71D6-BB60-854BCE73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DE50014-E2F7-89E5-8405-3FE1BB7C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96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69B9C94-A16C-A6D5-0130-CB296622F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CAAE4E8-8941-EDEC-4482-BE468EF00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0124C45-DFB2-EEE2-59C9-473BFEF8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9A06F55-84EF-29A0-5B42-BC6B011A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7991CA8-2123-A355-9809-02D5BB76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67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2333D-3E57-2626-D39B-763CF016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16D5B7-A2DA-2256-78D4-6EF156AA8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7913CAF-F7CE-ACD5-3607-0117130E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4060E99-237E-F3E1-C56E-BC8D1F07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001E9AF-D582-5D64-7BE3-B70C89BE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44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9FE17-9B66-1D38-4F8E-63397B01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6B641DB-41C7-407E-E4EF-A52B22561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579326-429B-9016-25D5-9890C723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7768498-FF62-5786-7E88-16FAFD80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BEB597B-2623-862B-7960-34E494DB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696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5E6E2-12CA-43E0-AF4D-90E06B96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6F60FD4-0D1C-DCBC-9FB8-D851FEC4E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3E1B777-807B-882D-D272-0F19AD813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49EE293-11F4-0D58-2357-0E68A5F2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3F344D3-BBB5-49D5-A3F5-6D5798E7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E73F589-3C65-F47B-A861-215B15FE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90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AACAD-BB3A-E04C-B53D-8D6531B0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5D5FC0D-8740-34FB-C3E5-9139157A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C0776CC-4217-215F-0854-437286768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0D8AC66-8832-B432-8A30-931A62E79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DFFD9482-AE75-A234-E1A4-123134994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0C98EE5-CCDD-1694-8CD1-C12ADE75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8EC1DB74-E55D-9C50-3A5A-032889DF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E779ECC-0B6E-7DF9-4466-C547DD87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287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F70B6-3624-E8F3-3C7D-A02AECF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C0C2C4C-B95C-9247-ECCD-F3CF8A25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CEC0079-E5CC-C04D-E4E7-689B5D68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ECEB649-0211-0DB9-1B62-88B13E5C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32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FD69450-9E00-CB55-FE0F-0D42C853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B295334-248B-6120-08CB-86B87FF0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48A291E-F7CA-8F9D-4B29-35B5E2A2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546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A2817-D49D-861D-DBC5-336C29FA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869AB2-4A41-44B3-D089-FC495736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133263F-84AA-BB32-6885-D897A93B3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FB2FDA3-B3F3-470C-D3CC-C109F515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E89A986-CE12-FBB5-BC0D-1F40CC82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044AECD-3547-9FDB-C70F-F12B62ED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7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C83EB-2167-9FD0-D524-430C2381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3B3AA247-BDCB-DCE6-E664-BC743BD65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A9B906A-19D2-40C8-864E-5C80C9593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A3AFDE7-4D49-14BF-4AE3-C507DC86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B81C455-36FA-81A2-695C-582FB9C1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1D9B317-1683-31F7-9975-67D444EF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94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7A16270-A0C6-AA7D-4C46-FE4A7595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EB488A1-C9AD-0BC9-49E9-F7A10E50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B334D7-0057-F215-40CD-4A42D9DAD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72AD9AC-2000-8073-0C8E-045ECC8F7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6E19ADB-A522-4FCF-621C-3335AAB72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519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740F57-DE5E-AD19-59DD-575F1B4C4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US" sz="7200" b="1"/>
              <a:t>GitHub Essentials</a:t>
            </a:r>
            <a:endParaRPr lang="da-DK" sz="7200" b="1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95DFAD8-6275-E3D0-34D3-35F5EF9DA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sz="2800"/>
              <a:t>With Visual Studio 2022</a:t>
            </a:r>
            <a:endParaRPr lang="da-DK" sz="280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89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0AF5493-7329-4561-AEBB-A944AC099D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792" y="448599"/>
            <a:ext cx="10630702" cy="579194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BA23F670-5D82-8C33-13B2-FE62F1D51BC1}"/>
              </a:ext>
            </a:extLst>
          </p:cNvPr>
          <p:cNvSpPr/>
          <p:nvPr/>
        </p:nvSpPr>
        <p:spPr>
          <a:xfrm>
            <a:off x="7743899" y="5734488"/>
            <a:ext cx="3448595" cy="6749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29214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07A83621-6D5B-9274-9793-AEB1EF144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242" y="556102"/>
            <a:ext cx="11359820" cy="445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86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6E9FC809-1F86-8557-3B59-44A450E006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96" y="444694"/>
            <a:ext cx="10060229" cy="6050374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B9E011F-49A5-E4AE-C20B-198910EAF294}"/>
              </a:ext>
            </a:extLst>
          </p:cNvPr>
          <p:cNvSpPr/>
          <p:nvPr/>
        </p:nvSpPr>
        <p:spPr>
          <a:xfrm>
            <a:off x="6729164" y="1192530"/>
            <a:ext cx="4187075" cy="6749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1415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6AFADDBD-508F-F205-95A0-BC7CD55FE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12" y="379429"/>
            <a:ext cx="11361145" cy="609914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1C7430C-7184-4BAD-84BC-83D370CA6BBF}"/>
              </a:ext>
            </a:extLst>
          </p:cNvPr>
          <p:cNvSpPr/>
          <p:nvPr/>
        </p:nvSpPr>
        <p:spPr>
          <a:xfrm>
            <a:off x="7900153" y="1240023"/>
            <a:ext cx="3448595" cy="13808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22026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B82D0187-5A93-7F97-636F-5D3ECF5FB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761" y="783371"/>
            <a:ext cx="10695470" cy="465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25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C4D2258D-44A9-B205-83DF-8539882CB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467" y="750255"/>
            <a:ext cx="9314089" cy="5000195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1C7430C-7184-4BAD-84BC-83D370CA6BBF}"/>
              </a:ext>
            </a:extLst>
          </p:cNvPr>
          <p:cNvSpPr/>
          <p:nvPr/>
        </p:nvSpPr>
        <p:spPr>
          <a:xfrm>
            <a:off x="6789851" y="1107550"/>
            <a:ext cx="3448595" cy="13808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Håndskrift 6">
                <a:extLst>
                  <a:ext uri="{FF2B5EF4-FFF2-40B4-BE49-F238E27FC236}">
                    <a16:creationId xmlns:a16="http://schemas.microsoft.com/office/drawing/2014/main" id="{4AA465AB-BA28-FA40-72CF-F139934BCFA5}"/>
                  </a:ext>
                </a:extLst>
              </p14:cNvPr>
              <p14:cNvContentPartPr/>
              <p14:nvPr/>
            </p14:nvContentPartPr>
            <p14:xfrm>
              <a:off x="9644882" y="1636033"/>
              <a:ext cx="304920" cy="282960"/>
            </p14:xfrm>
          </p:contentPart>
        </mc:Choice>
        <mc:Fallback xmlns="">
          <p:pic>
            <p:nvPicPr>
              <p:cNvPr id="7" name="Håndskrift 6">
                <a:extLst>
                  <a:ext uri="{FF2B5EF4-FFF2-40B4-BE49-F238E27FC236}">
                    <a16:creationId xmlns:a16="http://schemas.microsoft.com/office/drawing/2014/main" id="{4AA465AB-BA28-FA40-72CF-F139934BCFA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635882" y="1627393"/>
                <a:ext cx="322560" cy="30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1379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685A853-ADEF-44D3-CE74-EBCF9071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367" y="679054"/>
            <a:ext cx="9750879" cy="5234682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C1C7430C-7184-4BAD-84BC-83D370CA6BBF}"/>
              </a:ext>
            </a:extLst>
          </p:cNvPr>
          <p:cNvSpPr/>
          <p:nvPr/>
        </p:nvSpPr>
        <p:spPr>
          <a:xfrm>
            <a:off x="7867537" y="1083057"/>
            <a:ext cx="3448595" cy="138085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356492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0E814B1F-80AD-3266-2493-C20E2936D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553" y="1120051"/>
            <a:ext cx="10402455" cy="407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986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6E096532-E643-90E2-E739-B46DBDA31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69" y="1116616"/>
            <a:ext cx="9906000" cy="42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74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258B3C0-4B42-7178-86C1-0022BB7B7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Where is my (local) repository…!?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8B30459D-E2A7-ACCC-49D8-D10712DD8D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435929" cy="4351338"/>
          </a:xfrm>
        </p:spPr>
        <p:txBody>
          <a:bodyPr/>
          <a:lstStyle/>
          <a:p>
            <a:r>
              <a:rPr lang="en-US" dirty="0"/>
              <a:t>On your local PC, you have two </a:t>
            </a:r>
            <a:r>
              <a:rPr lang="en-US" b="1" dirty="0"/>
              <a:t>logical</a:t>
            </a:r>
            <a:r>
              <a:rPr lang="en-US" dirty="0"/>
              <a:t> entities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source code</a:t>
            </a:r>
          </a:p>
          <a:p>
            <a:pPr lvl="1"/>
            <a:r>
              <a:rPr lang="en-US" dirty="0"/>
              <a:t>Your </a:t>
            </a:r>
            <a:r>
              <a:rPr lang="en-US" b="1" dirty="0"/>
              <a:t>repository</a:t>
            </a:r>
          </a:p>
          <a:p>
            <a:r>
              <a:rPr lang="en-US" dirty="0"/>
              <a:t>The repository is </a:t>
            </a:r>
            <a:r>
              <a:rPr lang="en-US" b="1" dirty="0"/>
              <a:t>physically</a:t>
            </a:r>
            <a:r>
              <a:rPr lang="en-US" dirty="0"/>
              <a:t> represented by a hidden folder named </a:t>
            </a:r>
            <a:r>
              <a:rPr lang="en-US" b="1" dirty="0"/>
              <a:t>.git</a:t>
            </a:r>
            <a:r>
              <a:rPr lang="en-US" dirty="0"/>
              <a:t> in your source code folder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A673091E-06AF-6532-238D-C2815FFA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4515" y="1753018"/>
            <a:ext cx="5925529" cy="1675982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2CA23C29-5326-0825-F8D1-1B609C2577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515" y="3727855"/>
            <a:ext cx="5925529" cy="246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C08E59-3A21-D11D-A6C0-ADD1393C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advice…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232727-BFFC-7C1B-A968-085A4CB1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383331" cy="5585619"/>
          </a:xfrm>
        </p:spPr>
        <p:txBody>
          <a:bodyPr anchor="ctr">
            <a:normAutofit/>
          </a:bodyPr>
          <a:lstStyle/>
          <a:p>
            <a:r>
              <a:rPr lang="en-US" b="1" dirty="0"/>
              <a:t>KEEP IT SIMPLE!!</a:t>
            </a:r>
          </a:p>
          <a:p>
            <a:r>
              <a:rPr lang="en-US"/>
              <a:t>Define </a:t>
            </a:r>
            <a:r>
              <a:rPr lang="en-US" dirty="0"/>
              <a:t>a simple protocol for using GitHub, and stick to it.</a:t>
            </a:r>
          </a:p>
          <a:p>
            <a:r>
              <a:rPr lang="en-US"/>
              <a:t>Be </a:t>
            </a:r>
            <a:r>
              <a:rPr lang="en-US" dirty="0"/>
              <a:t>very careful about multiple persons working on same files.</a:t>
            </a:r>
          </a:p>
          <a:p>
            <a:r>
              <a:rPr lang="en-US" dirty="0"/>
              <a:t>GitHub doesn’t replace communication and common sense…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85843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(or more) </a:t>
            </a:r>
            <a:r>
              <a:rPr lang="en-US" dirty="0"/>
              <a:t>persons (master branch only)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A invites Person B to be a </a:t>
            </a:r>
            <a:r>
              <a:rPr lang="en-US" b="1" dirty="0"/>
              <a:t>collaborator</a:t>
            </a:r>
            <a:r>
              <a:rPr lang="en-US" dirty="0"/>
              <a:t> on repository</a:t>
            </a:r>
          </a:p>
          <a:p>
            <a:r>
              <a:rPr lang="en-US" dirty="0"/>
              <a:t>Person B accepts invitation</a:t>
            </a:r>
          </a:p>
          <a:p>
            <a:r>
              <a:rPr lang="en-US" dirty="0"/>
              <a:t>Person B can now (in VS) clone repository (cloning is done once)</a:t>
            </a:r>
          </a:p>
          <a:p>
            <a:r>
              <a:rPr lang="en-US" dirty="0"/>
              <a:t>Person B can update code, commit and push (to </a:t>
            </a:r>
            <a:r>
              <a:rPr lang="en-US" b="1" dirty="0"/>
              <a:t>master</a:t>
            </a:r>
            <a:r>
              <a:rPr lang="en-US" dirty="0"/>
              <a:t> </a:t>
            </a:r>
            <a:r>
              <a:rPr lang="en-US"/>
              <a:t>branch)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45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B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6766560" y="4781551"/>
            <a:ext cx="4824549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8675071" y="5006884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>
            <a:off x="4102554" y="2076449"/>
            <a:ext cx="5808889" cy="287519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6966857" y="3150938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Clone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130702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B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6766560" y="4781551"/>
            <a:ext cx="4824549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8675071" y="5006884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 flipH="1" flipV="1">
            <a:off x="4201886" y="2124891"/>
            <a:ext cx="5529943" cy="2756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6966857" y="31509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Push</a:t>
            </a:r>
            <a:endParaRPr lang="da-DK" b="1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C722B38B-06DD-A64A-B2AD-DA39EF23E452}"/>
              </a:ext>
            </a:extLst>
          </p:cNvPr>
          <p:cNvSpPr/>
          <p:nvPr/>
        </p:nvSpPr>
        <p:spPr>
          <a:xfrm>
            <a:off x="2091391" y="4781552"/>
            <a:ext cx="2374445" cy="14927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Source code</a:t>
            </a:r>
            <a:endParaRPr lang="da-DK" dirty="0"/>
          </a:p>
        </p:txBody>
      </p:sp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A22DEC2B-E76E-32BB-F912-8F43E3301EBF}"/>
              </a:ext>
            </a:extLst>
          </p:cNvPr>
          <p:cNvCxnSpPr>
            <a:cxnSpLocks/>
          </p:cNvCxnSpPr>
          <p:nvPr/>
        </p:nvCxnSpPr>
        <p:spPr>
          <a:xfrm>
            <a:off x="4609555" y="5586684"/>
            <a:ext cx="398145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5B482216-8613-509B-5BB1-EDB2A811BA75}"/>
              </a:ext>
            </a:extLst>
          </p:cNvPr>
          <p:cNvSpPr txBox="1"/>
          <p:nvPr/>
        </p:nvSpPr>
        <p:spPr>
          <a:xfrm>
            <a:off x="5097513" y="51585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Commit</a:t>
            </a:r>
            <a:endParaRPr lang="da-DK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781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6F7B47BC-57EB-326E-86CC-460E1B2078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1416" y="1118124"/>
            <a:ext cx="9775371" cy="462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64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21A47CE8-33D9-296B-1712-0E7AB2783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5220" y="1035057"/>
            <a:ext cx="8121559" cy="443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1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E9E26978-76DB-DFB4-C086-315A4B219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851" y="698810"/>
            <a:ext cx="6219306" cy="392979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4FEE3034-B4D2-9737-7997-B383760C97D4}"/>
              </a:ext>
            </a:extLst>
          </p:cNvPr>
          <p:cNvSpPr/>
          <p:nvPr/>
        </p:nvSpPr>
        <p:spPr>
          <a:xfrm>
            <a:off x="5691051" y="3156857"/>
            <a:ext cx="1249680" cy="36140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pic>
        <p:nvPicPr>
          <p:cNvPr id="7" name="Billede 6">
            <a:extLst>
              <a:ext uri="{FF2B5EF4-FFF2-40B4-BE49-F238E27FC236}">
                <a16:creationId xmlns:a16="http://schemas.microsoft.com/office/drawing/2014/main" id="{10B825B5-5FE6-DB53-A61D-8BACF75C0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6863" y="1436915"/>
            <a:ext cx="3808843" cy="3540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267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8E6FCE45-FF5A-5B9C-A5F6-335F70D66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547" y="1150741"/>
            <a:ext cx="8913223" cy="380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21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7F3D9C9-F847-E0F3-C0B2-1208B2331F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9212" y="915619"/>
            <a:ext cx="7466637" cy="523698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7206344" y="1489166"/>
            <a:ext cx="2477588" cy="979714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691232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8B4CD3B0-52B7-7222-D297-7153B8EB0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05" y="280535"/>
            <a:ext cx="8446417" cy="593275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311085" y="1187777"/>
            <a:ext cx="6620394" cy="199221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6046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B24BFFB1-55C2-2FA4-6BA9-C5036CD63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773" y="594302"/>
            <a:ext cx="10289508" cy="549541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6994142" y="1112363"/>
            <a:ext cx="4355730" cy="180994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87022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198E7-52CC-C76E-CFD3-39FB5641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Main concepts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416112-EB85-336F-3F78-9886A9EB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b="1" dirty="0"/>
              <a:t>Git</a:t>
            </a:r>
            <a:r>
              <a:rPr lang="en-US" dirty="0"/>
              <a:t>. Source code version control software.</a:t>
            </a:r>
          </a:p>
          <a:p>
            <a:r>
              <a:rPr lang="en-US" b="1" dirty="0"/>
              <a:t>GitHub</a:t>
            </a:r>
            <a:r>
              <a:rPr lang="en-US" dirty="0"/>
              <a:t>. Website for storing source code </a:t>
            </a:r>
            <a:r>
              <a:rPr lang="en-US"/>
              <a:t>repositories online (</a:t>
            </a:r>
            <a:r>
              <a:rPr lang="en-US" dirty="0"/>
              <a:t>a UI for Git).</a:t>
            </a:r>
          </a:p>
          <a:p>
            <a:r>
              <a:rPr lang="en-US" b="1" dirty="0"/>
              <a:t>Repository</a:t>
            </a:r>
            <a:r>
              <a:rPr lang="en-US" dirty="0"/>
              <a:t>. A single named source code </a:t>
            </a:r>
            <a:r>
              <a:rPr lang="en-US"/>
              <a:t>storage unit (essentially a folder).</a:t>
            </a:r>
            <a:endParaRPr lang="en-US" dirty="0"/>
          </a:p>
          <a:p>
            <a:r>
              <a:rPr lang="en-US" b="1" dirty="0"/>
              <a:t>Origin</a:t>
            </a:r>
            <a:r>
              <a:rPr lang="en-US" dirty="0"/>
              <a:t>: The instance of the repository on GitHub</a:t>
            </a:r>
          </a:p>
          <a:p>
            <a:r>
              <a:rPr lang="en-US" b="1" dirty="0"/>
              <a:t>Local repository</a:t>
            </a:r>
            <a:r>
              <a:rPr lang="en-US" dirty="0"/>
              <a:t>: The instance of the repository on your own local PC</a:t>
            </a:r>
          </a:p>
          <a:p>
            <a:r>
              <a:rPr lang="en-US" b="1" dirty="0"/>
              <a:t>Branches</a:t>
            </a:r>
            <a:r>
              <a:rPr lang="en-US" dirty="0"/>
              <a:t>: Named versions of a repository</a:t>
            </a:r>
          </a:p>
          <a:p>
            <a:r>
              <a:rPr lang="en-US" b="1" dirty="0"/>
              <a:t>Master</a:t>
            </a:r>
            <a:r>
              <a:rPr lang="en-US" dirty="0"/>
              <a:t>: The “main” branch of a repository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6373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person, using branches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28414" cy="4351338"/>
          </a:xfrm>
        </p:spPr>
        <p:txBody>
          <a:bodyPr/>
          <a:lstStyle/>
          <a:p>
            <a:r>
              <a:rPr lang="en-US" dirty="0"/>
              <a:t>Person A creates a new branch to implement a new feature</a:t>
            </a:r>
          </a:p>
          <a:p>
            <a:r>
              <a:rPr lang="en-US" dirty="0"/>
              <a:t>Person A implements new feature (in new branch)</a:t>
            </a:r>
          </a:p>
          <a:p>
            <a:r>
              <a:rPr lang="en-US" dirty="0"/>
              <a:t>Person A commits and pushes the new feature (in new branch)</a:t>
            </a:r>
          </a:p>
          <a:p>
            <a:r>
              <a:rPr lang="en-US" dirty="0"/>
              <a:t>Person A creates a </a:t>
            </a:r>
            <a:r>
              <a:rPr lang="en-US" b="1" dirty="0"/>
              <a:t>pull request </a:t>
            </a:r>
            <a:r>
              <a:rPr lang="en-US" dirty="0"/>
              <a:t>concerning the new branch (</a:t>
            </a:r>
            <a:r>
              <a:rPr lang="en-US" b="1" dirty="0"/>
              <a:t>NB</a:t>
            </a:r>
            <a:r>
              <a:rPr lang="en-US" dirty="0"/>
              <a:t>: You can do several commits/push on a branch before creating a pull request)</a:t>
            </a:r>
          </a:p>
          <a:p>
            <a:r>
              <a:rPr lang="en-US" b="1" dirty="0"/>
              <a:t>Pull Request</a:t>
            </a:r>
            <a:r>
              <a:rPr lang="en-US" dirty="0"/>
              <a:t>: Request that a named branch is merged into the </a:t>
            </a:r>
            <a:r>
              <a:rPr lang="en-US" b="1" dirty="0"/>
              <a:t>master</a:t>
            </a:r>
            <a:r>
              <a:rPr lang="en-US" dirty="0"/>
              <a:t> branch. The named branch is often deleted afterwards.</a:t>
            </a:r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36634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979282C5-4E15-7983-0013-1105A14EE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902" y="658969"/>
            <a:ext cx="8726261" cy="4883267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8919482" y="3065690"/>
            <a:ext cx="1118507" cy="620486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2887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BE224B49-B6A3-3AD4-F43A-156C2CB684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3782" y="1393372"/>
            <a:ext cx="7143750" cy="346710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1118506" y="1930855"/>
            <a:ext cx="7768319" cy="8245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8014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4D9C4B53-FFE2-E2C9-2C14-189F4F783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093" y="532280"/>
            <a:ext cx="8940914" cy="5219459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7735661" y="5306787"/>
            <a:ext cx="2601346" cy="82459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690196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60B3918C-FF6E-688A-44BF-F0020338C3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178" y="500732"/>
            <a:ext cx="9512414" cy="555308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76EE9EBE-C83B-662E-7D8D-69E4169953F7}"/>
              </a:ext>
            </a:extLst>
          </p:cNvPr>
          <p:cNvSpPr/>
          <p:nvPr/>
        </p:nvSpPr>
        <p:spPr>
          <a:xfrm>
            <a:off x="7241721" y="1428750"/>
            <a:ext cx="3473903" cy="1375681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97458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6558C5B-EA75-09A8-9787-0177D78FA1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428" y="1029587"/>
            <a:ext cx="10136777" cy="430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225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E059DE4F-15B2-751D-AC21-79C34D412A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8480" y="476023"/>
            <a:ext cx="5886703" cy="5905953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8380BB2E-14C0-0172-7D36-CF7D8AE72DFA}"/>
              </a:ext>
            </a:extLst>
          </p:cNvPr>
          <p:cNvSpPr/>
          <p:nvPr/>
        </p:nvSpPr>
        <p:spPr>
          <a:xfrm>
            <a:off x="2833007" y="763361"/>
            <a:ext cx="4029075" cy="395968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56315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1056FAF-9291-44F3-F5EC-9B71951524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543" y="456702"/>
            <a:ext cx="7250448" cy="586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25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83240248-8A2A-D2BE-F8C7-8D192113A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2607" y="492066"/>
            <a:ext cx="8151222" cy="595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2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F4D2A176-63DF-30B8-1A70-72F2C9B76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53" y="844730"/>
            <a:ext cx="11073524" cy="5071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56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198E7-52CC-C76E-CFD3-39FB5641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Main concepts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416112-EB85-336F-3F78-9886A9EB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06491" cy="5585619"/>
          </a:xfrm>
        </p:spPr>
        <p:txBody>
          <a:bodyPr anchor="ctr">
            <a:normAutofit/>
          </a:bodyPr>
          <a:lstStyle/>
          <a:p>
            <a:r>
              <a:rPr lang="en-US" dirty="0"/>
              <a:t>Branches will be </a:t>
            </a:r>
            <a:r>
              <a:rPr lang="en-US" u="sng" dirty="0"/>
              <a:t>different</a:t>
            </a:r>
            <a:r>
              <a:rPr lang="en-US" dirty="0"/>
              <a:t> from each other</a:t>
            </a:r>
          </a:p>
          <a:p>
            <a:r>
              <a:rPr lang="en-US" dirty="0"/>
              <a:t>The </a:t>
            </a:r>
            <a:r>
              <a:rPr lang="en-US" b="1" dirty="0"/>
              <a:t>master</a:t>
            </a:r>
            <a:r>
              <a:rPr lang="en-US" dirty="0"/>
              <a:t> branch is “the truth”. Other branches will exist for a certain period of time, but will ultimately be </a:t>
            </a:r>
            <a:r>
              <a:rPr lang="en-US" b="1" dirty="0"/>
              <a:t>merged</a:t>
            </a:r>
            <a:r>
              <a:rPr lang="en-US" dirty="0"/>
              <a:t> into the master branch.</a:t>
            </a:r>
          </a:p>
          <a:p>
            <a:r>
              <a:rPr lang="en-US" dirty="0"/>
              <a:t>In Visual Studio, the </a:t>
            </a:r>
            <a:r>
              <a:rPr lang="en-US" b="1" dirty="0"/>
              <a:t>Git</a:t>
            </a:r>
            <a:r>
              <a:rPr lang="en-US" dirty="0"/>
              <a:t> menu and the </a:t>
            </a:r>
            <a:r>
              <a:rPr lang="en-US" b="1" dirty="0"/>
              <a:t>Git Changes</a:t>
            </a:r>
            <a:r>
              <a:rPr lang="en-US" dirty="0"/>
              <a:t> view are your main tools for managing source code control with GitHub.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8758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persons, using branches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085489" cy="4351338"/>
          </a:xfrm>
        </p:spPr>
        <p:txBody>
          <a:bodyPr/>
          <a:lstStyle/>
          <a:p>
            <a:r>
              <a:rPr lang="en-US" dirty="0"/>
              <a:t>In principle no different than one person using branches</a:t>
            </a:r>
          </a:p>
          <a:p>
            <a:r>
              <a:rPr lang="en-US" dirty="0"/>
              <a:t>Agree upon a protocol for creating/merging of branches</a:t>
            </a:r>
          </a:p>
          <a:p>
            <a:r>
              <a:rPr lang="en-US" dirty="0"/>
              <a:t>Who creates pull request, who reviews, what are conditions for accepting a pull request, etc..</a:t>
            </a:r>
          </a:p>
          <a:p>
            <a:r>
              <a:rPr lang="en-US" dirty="0"/>
              <a:t> </a:t>
            </a:r>
            <a:r>
              <a:rPr lang="en-US" b="1" dirty="0">
                <a:solidFill>
                  <a:srgbClr val="FF0000"/>
                </a:solidFill>
              </a:rPr>
              <a:t>BEWARE</a:t>
            </a:r>
            <a:r>
              <a:rPr lang="en-US" dirty="0">
                <a:solidFill>
                  <a:srgbClr val="FF0000"/>
                </a:solidFill>
              </a:rPr>
              <a:t> of the dreaded </a:t>
            </a:r>
            <a:r>
              <a:rPr lang="en-US" b="1" dirty="0">
                <a:solidFill>
                  <a:srgbClr val="FF0000"/>
                </a:solidFill>
              </a:rPr>
              <a:t>Merge Conflict</a:t>
            </a:r>
            <a:r>
              <a:rPr lang="en-US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215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584730CF-3500-8A33-202E-7F4694A63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46" y="832817"/>
            <a:ext cx="11129554" cy="43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862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C848C5E6-0304-5AD8-B6C7-6C7A9064E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7394" y="766694"/>
            <a:ext cx="8721090" cy="5786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488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DBA7F0B0-2307-8ADB-0E15-592A246385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9167" y="351593"/>
            <a:ext cx="8858919" cy="63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14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C6DAA9C6-B76F-5B4E-6A93-9F7D6E27A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6890" y="273669"/>
            <a:ext cx="6750143" cy="637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15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05A6E8B-985E-A63A-E191-090F6370C2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486249"/>
            <a:ext cx="9722974" cy="5885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5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67CE006-4857-8EB1-F7B8-64B80F0493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17" y="460726"/>
            <a:ext cx="8040746" cy="5936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45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71E624FC-F6D9-4E85-8590-E01EB922F6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132" y="376648"/>
            <a:ext cx="8066765" cy="61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8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5812DD2E-D0DD-9933-C5DA-147ABA1F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954" y="456750"/>
            <a:ext cx="9266554" cy="607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88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15DECC5D-C1D7-057E-FBDC-38CC0C0E9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123" y="304800"/>
            <a:ext cx="9686048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381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  <a:p>
            <a:r>
              <a:rPr lang="en-US" dirty="0"/>
              <a:t>(person A, </a:t>
            </a:r>
          </a:p>
          <a:p>
            <a:r>
              <a:rPr lang="en-US" dirty="0"/>
              <a:t>invites person B)</a:t>
            </a:r>
            <a:endParaRPr lang="da-DK" dirty="0"/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4453619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A local PC</a:t>
            </a:r>
            <a:endParaRPr lang="da-DK" dirty="0"/>
          </a:p>
        </p:txBody>
      </p:sp>
      <p:sp>
        <p:nvSpPr>
          <p:cNvPr id="8" name="Rektangel 7">
            <a:extLst>
              <a:ext uri="{FF2B5EF4-FFF2-40B4-BE49-F238E27FC236}">
                <a16:creationId xmlns:a16="http://schemas.microsoft.com/office/drawing/2014/main" id="{D21B35E9-0012-0168-5967-2080EB8EAFEC}"/>
              </a:ext>
            </a:extLst>
          </p:cNvPr>
          <p:cNvSpPr/>
          <p:nvPr/>
        </p:nvSpPr>
        <p:spPr>
          <a:xfrm>
            <a:off x="7290705" y="4365171"/>
            <a:ext cx="4453619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B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766082" y="4781551"/>
            <a:ext cx="4083504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0" name="Rektangel 9">
            <a:extLst>
              <a:ext uri="{FF2B5EF4-FFF2-40B4-BE49-F238E27FC236}">
                <a16:creationId xmlns:a16="http://schemas.microsoft.com/office/drawing/2014/main" id="{8A276973-5B33-30E3-193B-889D90B88F36}"/>
              </a:ext>
            </a:extLst>
          </p:cNvPr>
          <p:cNvSpPr/>
          <p:nvPr/>
        </p:nvSpPr>
        <p:spPr>
          <a:xfrm>
            <a:off x="7475763" y="4781551"/>
            <a:ext cx="4083504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2046515" y="4993821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 flipV="1">
            <a:off x="2898321" y="2124891"/>
            <a:ext cx="1303565" cy="2443027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2580031" y="3214398"/>
            <a:ext cx="888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Creates</a:t>
            </a:r>
            <a:endParaRPr lang="da-DK" b="1" dirty="0"/>
          </a:p>
        </p:txBody>
      </p:sp>
      <p:sp>
        <p:nvSpPr>
          <p:cNvPr id="20" name="Rektangel 19">
            <a:extLst>
              <a:ext uri="{FF2B5EF4-FFF2-40B4-BE49-F238E27FC236}">
                <a16:creationId xmlns:a16="http://schemas.microsoft.com/office/drawing/2014/main" id="{AD97BC34-5487-5809-1E8C-DDD9FF50DBC3}"/>
              </a:ext>
            </a:extLst>
          </p:cNvPr>
          <p:cNvSpPr/>
          <p:nvPr/>
        </p:nvSpPr>
        <p:spPr>
          <a:xfrm>
            <a:off x="8825729" y="4993821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7" name="Lige pilforbindelse 16">
            <a:extLst>
              <a:ext uri="{FF2B5EF4-FFF2-40B4-BE49-F238E27FC236}">
                <a16:creationId xmlns:a16="http://schemas.microsoft.com/office/drawing/2014/main" id="{7BD60D9F-FEBB-9073-BB56-B5E767B58123}"/>
              </a:ext>
            </a:extLst>
          </p:cNvPr>
          <p:cNvCxnSpPr>
            <a:cxnSpLocks/>
          </p:cNvCxnSpPr>
          <p:nvPr/>
        </p:nvCxnSpPr>
        <p:spPr>
          <a:xfrm>
            <a:off x="4937760" y="2177551"/>
            <a:ext cx="4579754" cy="2995340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kstfelt 20">
            <a:extLst>
              <a:ext uri="{FF2B5EF4-FFF2-40B4-BE49-F238E27FC236}">
                <a16:creationId xmlns:a16="http://schemas.microsoft.com/office/drawing/2014/main" id="{1BDE615F-4BD2-4B89-224E-EA6DB961B710}"/>
              </a:ext>
            </a:extLst>
          </p:cNvPr>
          <p:cNvSpPr txBox="1"/>
          <p:nvPr/>
        </p:nvSpPr>
        <p:spPr>
          <a:xfrm>
            <a:off x="7290705" y="3244334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Clones</a:t>
            </a:r>
            <a:endParaRPr lang="da-DK" b="1" dirty="0"/>
          </a:p>
        </p:txBody>
      </p:sp>
    </p:spTree>
    <p:extLst>
      <p:ext uri="{BB962C8B-B14F-4D97-AF65-F5344CB8AC3E}">
        <p14:creationId xmlns:p14="http://schemas.microsoft.com/office/powerpoint/2010/main" val="222922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lede 5">
            <a:extLst>
              <a:ext uri="{FF2B5EF4-FFF2-40B4-BE49-F238E27FC236}">
                <a16:creationId xmlns:a16="http://schemas.microsoft.com/office/drawing/2014/main" id="{B2860A7D-87A2-F17B-33F1-52F29843F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149" y="440231"/>
            <a:ext cx="10028702" cy="585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443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36E29C3D-9C7A-D9A9-3F5D-8431B97A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3043" y="1689463"/>
            <a:ext cx="7060411" cy="5020491"/>
          </a:xfrm>
          <a:prstGeom prst="rect">
            <a:avLst/>
          </a:prstGeo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886AE43-355D-26B8-2836-3B8FF156D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49033"/>
            <a:ext cx="9098596" cy="138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5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5729E62A-3934-74F2-6A47-83F1C0F421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1274698"/>
            <a:ext cx="11016343" cy="4072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01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C08E59-3A21-D11D-A6C0-ADD1393C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Best advice (once more)…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232727-BFFC-7C1B-A968-085A4CB1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6940271" cy="5585619"/>
          </a:xfrm>
        </p:spPr>
        <p:txBody>
          <a:bodyPr anchor="ctr">
            <a:normAutofit/>
          </a:bodyPr>
          <a:lstStyle/>
          <a:p>
            <a:r>
              <a:rPr lang="en-US" sz="2600"/>
              <a:t>KEEP IT SIMPLE!!</a:t>
            </a:r>
          </a:p>
          <a:p>
            <a:r>
              <a:rPr lang="en-US" sz="2600"/>
              <a:t>Figure out a simple scheme for using GitHub, and stick to it.</a:t>
            </a:r>
          </a:p>
          <a:p>
            <a:r>
              <a:rPr lang="en-US" sz="2600"/>
              <a:t>Only use branches if you feel confident about it, but still keep the number of live branches low.</a:t>
            </a:r>
          </a:p>
          <a:p>
            <a:r>
              <a:rPr lang="en-US" sz="2600"/>
              <a:t>Merge and delete branches as soon as relevant.</a:t>
            </a:r>
          </a:p>
          <a:p>
            <a:r>
              <a:rPr lang="en-US" sz="2600"/>
              <a:t>Be very careful about multiple persons working on same files.</a:t>
            </a:r>
          </a:p>
          <a:p>
            <a:r>
              <a:rPr lang="en-US" sz="2600"/>
              <a:t>GitHub doesn’t replace communication and common sense…</a:t>
            </a:r>
            <a:endParaRPr lang="da-DK" sz="2600"/>
          </a:p>
        </p:txBody>
      </p:sp>
    </p:spTree>
    <p:extLst>
      <p:ext uri="{BB962C8B-B14F-4D97-AF65-F5344CB8AC3E}">
        <p14:creationId xmlns:p14="http://schemas.microsoft.com/office/powerpoint/2010/main" val="41989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7C08E59-3A21-D11D-A6C0-ADD1393C8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GitHub playbook</a:t>
            </a:r>
            <a:br>
              <a:rPr lang="en-US">
                <a:solidFill>
                  <a:srgbClr val="FFFFFF"/>
                </a:solidFill>
              </a:rPr>
            </a:br>
            <a:r>
              <a:rPr lang="en-US">
                <a:solidFill>
                  <a:srgbClr val="FFFFFF"/>
                </a:solidFill>
              </a:rPr>
              <a:t>example</a:t>
            </a:r>
            <a:endParaRPr lang="da-DK">
              <a:solidFill>
                <a:srgbClr val="FFFFFF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0232727-BFFC-7C1B-A968-085A4CB1E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7308" y="591344"/>
            <a:ext cx="7270210" cy="5585619"/>
          </a:xfrm>
        </p:spPr>
        <p:txBody>
          <a:bodyPr anchor="ctr">
            <a:normAutofit/>
          </a:bodyPr>
          <a:lstStyle/>
          <a:p>
            <a:r>
              <a:rPr lang="en-US" sz="2600"/>
              <a:t>Agree upfront on a </a:t>
            </a:r>
            <a:r>
              <a:rPr lang="en-US" sz="2600" u="sng"/>
              <a:t>simple</a:t>
            </a:r>
            <a:r>
              <a:rPr lang="en-US" sz="2600"/>
              <a:t> and </a:t>
            </a:r>
            <a:r>
              <a:rPr lang="en-US" sz="2600" u="sng"/>
              <a:t>realistic</a:t>
            </a:r>
            <a:r>
              <a:rPr lang="en-US" sz="2600"/>
              <a:t> protocol</a:t>
            </a:r>
          </a:p>
          <a:p>
            <a:r>
              <a:rPr lang="en-US" sz="2600"/>
              <a:t>All group members have a GitHub account</a:t>
            </a:r>
          </a:p>
          <a:p>
            <a:r>
              <a:rPr lang="en-US" sz="2600"/>
              <a:t>One member creates the project in VS, and also creates repository</a:t>
            </a:r>
          </a:p>
          <a:p>
            <a:r>
              <a:rPr lang="en-US" sz="2600"/>
              <a:t>Creator invites group members to be collaborators</a:t>
            </a:r>
          </a:p>
          <a:p>
            <a:r>
              <a:rPr lang="en-US" sz="2600"/>
              <a:t>Members typically work on a single feature branch (if you are using branches at all…)</a:t>
            </a:r>
          </a:p>
          <a:p>
            <a:r>
              <a:rPr lang="en-US" sz="2600"/>
              <a:t>Feature branches are kept as small as possible, and exist as briefly as possible</a:t>
            </a:r>
          </a:p>
          <a:p>
            <a:r>
              <a:rPr lang="en-US" sz="2600" u="sng"/>
              <a:t>Never</a:t>
            </a:r>
            <a:r>
              <a:rPr lang="en-US" sz="2600"/>
              <a:t> accumulate large sets of unmerged changes!</a:t>
            </a:r>
            <a:endParaRPr lang="da-DK" sz="2600"/>
          </a:p>
        </p:txBody>
      </p:sp>
    </p:spTree>
    <p:extLst>
      <p:ext uri="{BB962C8B-B14F-4D97-AF65-F5344CB8AC3E}">
        <p14:creationId xmlns:p14="http://schemas.microsoft.com/office/powerpoint/2010/main" val="2633314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35E11D-C520-3FD0-9F36-C1956E85F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Single person (master branch only)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7EE084F-232F-AC9A-79FE-877E27E4A8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Person A creates new VS project</a:t>
            </a:r>
          </a:p>
          <a:p>
            <a:r>
              <a:rPr lang="en-US" dirty="0"/>
              <a:t>Person A adds to Source control (local + GitHub repo created)</a:t>
            </a:r>
          </a:p>
          <a:p>
            <a:r>
              <a:rPr lang="en-US" dirty="0"/>
              <a:t>Person A can update code, commit and push (to </a:t>
            </a:r>
            <a:r>
              <a:rPr lang="en-US" b="1" dirty="0"/>
              <a:t>master</a:t>
            </a:r>
            <a:r>
              <a:rPr lang="en-US" dirty="0"/>
              <a:t> branch)</a:t>
            </a:r>
          </a:p>
          <a:p>
            <a:r>
              <a:rPr lang="en-US" b="1">
                <a:solidFill>
                  <a:srgbClr val="FF0000"/>
                </a:solidFill>
              </a:rPr>
              <a:t>Remember</a:t>
            </a:r>
            <a:r>
              <a:rPr lang="en-US"/>
              <a:t>: </a:t>
            </a:r>
            <a:r>
              <a:rPr lang="en-US" dirty="0"/>
              <a:t>getting code from local PC to GitHub repository is a two-step procedure:</a:t>
            </a:r>
          </a:p>
          <a:p>
            <a:pPr lvl="1"/>
            <a:r>
              <a:rPr lang="en-US" b="1" dirty="0"/>
              <a:t>Commit</a:t>
            </a:r>
            <a:r>
              <a:rPr lang="en-US" dirty="0"/>
              <a:t> changes (to local repository)</a:t>
            </a:r>
          </a:p>
          <a:p>
            <a:pPr lvl="1"/>
            <a:r>
              <a:rPr lang="en-US" b="1" dirty="0"/>
              <a:t>Push</a:t>
            </a:r>
            <a:r>
              <a:rPr lang="en-US" dirty="0"/>
              <a:t> commit to Origin (i.e. to GitHub repository)</a:t>
            </a:r>
          </a:p>
          <a:p>
            <a:endParaRPr lang="en-US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61214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ktangel 3">
            <a:extLst>
              <a:ext uri="{FF2B5EF4-FFF2-40B4-BE49-F238E27FC236}">
                <a16:creationId xmlns:a16="http://schemas.microsoft.com/office/drawing/2014/main" id="{D794AA80-D126-501E-668D-C254793731F7}"/>
              </a:ext>
            </a:extLst>
          </p:cNvPr>
          <p:cNvSpPr/>
          <p:nvPr/>
        </p:nvSpPr>
        <p:spPr>
          <a:xfrm>
            <a:off x="518432" y="371475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GitHub (person A)</a:t>
            </a:r>
            <a:endParaRPr lang="da-DK" dirty="0"/>
          </a:p>
        </p:txBody>
      </p:sp>
      <p:sp>
        <p:nvSpPr>
          <p:cNvPr id="5" name="Rektangel 4">
            <a:extLst>
              <a:ext uri="{FF2B5EF4-FFF2-40B4-BE49-F238E27FC236}">
                <a16:creationId xmlns:a16="http://schemas.microsoft.com/office/drawing/2014/main" id="{CDFBF60B-1A16-1578-C1A9-6A10A5E7D5A6}"/>
              </a:ext>
            </a:extLst>
          </p:cNvPr>
          <p:cNvSpPr/>
          <p:nvPr/>
        </p:nvSpPr>
        <p:spPr>
          <a:xfrm>
            <a:off x="683079" y="785133"/>
            <a:ext cx="10289722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 </a:t>
            </a:r>
          </a:p>
        </p:txBody>
      </p:sp>
      <p:sp>
        <p:nvSpPr>
          <p:cNvPr id="7" name="Rektangel 6">
            <a:extLst>
              <a:ext uri="{FF2B5EF4-FFF2-40B4-BE49-F238E27FC236}">
                <a16:creationId xmlns:a16="http://schemas.microsoft.com/office/drawing/2014/main" id="{C41704E4-2685-6B2C-47D8-F589C7294839}"/>
              </a:ext>
            </a:extLst>
          </p:cNvPr>
          <p:cNvSpPr/>
          <p:nvPr/>
        </p:nvSpPr>
        <p:spPr>
          <a:xfrm>
            <a:off x="518431" y="4365171"/>
            <a:ext cx="11225893" cy="20614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Person A local PC</a:t>
            </a:r>
            <a:endParaRPr lang="da-DK" dirty="0"/>
          </a:p>
        </p:txBody>
      </p:sp>
      <p:sp>
        <p:nvSpPr>
          <p:cNvPr id="9" name="Rektangel 8">
            <a:extLst>
              <a:ext uri="{FF2B5EF4-FFF2-40B4-BE49-F238E27FC236}">
                <a16:creationId xmlns:a16="http://schemas.microsoft.com/office/drawing/2014/main" id="{2E71B9D9-BAFF-48FA-59E9-74F895BE7E21}"/>
              </a:ext>
            </a:extLst>
          </p:cNvPr>
          <p:cNvSpPr/>
          <p:nvPr/>
        </p:nvSpPr>
        <p:spPr>
          <a:xfrm>
            <a:off x="6766560" y="4781551"/>
            <a:ext cx="4824549" cy="1492703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Repository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27075996-7E44-E3BA-73B0-582EDBD09986}"/>
              </a:ext>
            </a:extLst>
          </p:cNvPr>
          <p:cNvSpPr/>
          <p:nvPr/>
        </p:nvSpPr>
        <p:spPr>
          <a:xfrm>
            <a:off x="8675071" y="5006884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0B938953-91E3-9C21-CB5C-39184D564081}"/>
              </a:ext>
            </a:extLst>
          </p:cNvPr>
          <p:cNvSpPr/>
          <p:nvPr/>
        </p:nvSpPr>
        <p:spPr>
          <a:xfrm>
            <a:off x="2852058" y="1045028"/>
            <a:ext cx="2374445" cy="972911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Master</a:t>
            </a:r>
            <a:endParaRPr lang="da-DK" dirty="0"/>
          </a:p>
        </p:txBody>
      </p:sp>
      <p:cxnSp>
        <p:nvCxnSpPr>
          <p:cNvPr id="14" name="Lige pilforbindelse 13">
            <a:extLst>
              <a:ext uri="{FF2B5EF4-FFF2-40B4-BE49-F238E27FC236}">
                <a16:creationId xmlns:a16="http://schemas.microsoft.com/office/drawing/2014/main" id="{8C502E05-AE32-21AD-932B-D19B1DBF1BB7}"/>
              </a:ext>
            </a:extLst>
          </p:cNvPr>
          <p:cNvCxnSpPr>
            <a:cxnSpLocks/>
          </p:cNvCxnSpPr>
          <p:nvPr/>
        </p:nvCxnSpPr>
        <p:spPr>
          <a:xfrm flipH="1" flipV="1">
            <a:off x="4201886" y="2124891"/>
            <a:ext cx="5529943" cy="2756263"/>
          </a:xfrm>
          <a:prstGeom prst="straightConnector1">
            <a:avLst/>
          </a:prstGeom>
          <a:ln w="7620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kstfelt 14">
            <a:extLst>
              <a:ext uri="{FF2B5EF4-FFF2-40B4-BE49-F238E27FC236}">
                <a16:creationId xmlns:a16="http://schemas.microsoft.com/office/drawing/2014/main" id="{4ACCE0AF-AD4F-0D91-3EA3-8DAEE3A11BF1}"/>
              </a:ext>
            </a:extLst>
          </p:cNvPr>
          <p:cNvSpPr txBox="1"/>
          <p:nvPr/>
        </p:nvSpPr>
        <p:spPr>
          <a:xfrm>
            <a:off x="6966857" y="315093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Push</a:t>
            </a:r>
            <a:endParaRPr lang="da-DK" b="1" dirty="0"/>
          </a:p>
        </p:txBody>
      </p:sp>
      <p:sp>
        <p:nvSpPr>
          <p:cNvPr id="2" name="Rektangel 1">
            <a:extLst>
              <a:ext uri="{FF2B5EF4-FFF2-40B4-BE49-F238E27FC236}">
                <a16:creationId xmlns:a16="http://schemas.microsoft.com/office/drawing/2014/main" id="{C722B38B-06DD-A64A-B2AD-DA39EF23E452}"/>
              </a:ext>
            </a:extLst>
          </p:cNvPr>
          <p:cNvSpPr/>
          <p:nvPr/>
        </p:nvSpPr>
        <p:spPr>
          <a:xfrm>
            <a:off x="2091391" y="4781552"/>
            <a:ext cx="2374445" cy="1492702"/>
          </a:xfrm>
          <a:prstGeom prst="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Source code</a:t>
            </a:r>
            <a:endParaRPr lang="da-DK" dirty="0"/>
          </a:p>
        </p:txBody>
      </p:sp>
      <p:cxnSp>
        <p:nvCxnSpPr>
          <p:cNvPr id="3" name="Lige pilforbindelse 2">
            <a:extLst>
              <a:ext uri="{FF2B5EF4-FFF2-40B4-BE49-F238E27FC236}">
                <a16:creationId xmlns:a16="http://schemas.microsoft.com/office/drawing/2014/main" id="{A22DEC2B-E76E-32BB-F912-8F43E3301EBF}"/>
              </a:ext>
            </a:extLst>
          </p:cNvPr>
          <p:cNvCxnSpPr>
            <a:cxnSpLocks/>
          </p:cNvCxnSpPr>
          <p:nvPr/>
        </p:nvCxnSpPr>
        <p:spPr>
          <a:xfrm>
            <a:off x="4609555" y="5586684"/>
            <a:ext cx="3981451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kstfelt 12">
            <a:extLst>
              <a:ext uri="{FF2B5EF4-FFF2-40B4-BE49-F238E27FC236}">
                <a16:creationId xmlns:a16="http://schemas.microsoft.com/office/drawing/2014/main" id="{5B482216-8613-509B-5BB1-EDB2A811BA75}"/>
              </a:ext>
            </a:extLst>
          </p:cNvPr>
          <p:cNvSpPr txBox="1"/>
          <p:nvPr/>
        </p:nvSpPr>
        <p:spPr>
          <a:xfrm>
            <a:off x="5097513" y="5158570"/>
            <a:ext cx="941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FF00"/>
                </a:solidFill>
              </a:rPr>
              <a:t>Commit</a:t>
            </a:r>
            <a:endParaRPr lang="da-DK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503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54BCEF64-07B6-BAF2-BE6F-7A34E14BB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91" y="489890"/>
            <a:ext cx="9729315" cy="5852220"/>
          </a:xfrm>
          <a:prstGeom prst="rect">
            <a:avLst/>
          </a:prstGeom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5F769625-95C4-A99F-5ABA-7A5FCE21E18D}"/>
              </a:ext>
            </a:extLst>
          </p:cNvPr>
          <p:cNvSpPr/>
          <p:nvPr/>
        </p:nvSpPr>
        <p:spPr>
          <a:xfrm>
            <a:off x="6709326" y="5667197"/>
            <a:ext cx="3448595" cy="674913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20542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AE5B26A3-26AE-C89E-7DB1-B07E0E6055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296" y="601646"/>
            <a:ext cx="10436247" cy="5846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50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725</Words>
  <Application>Microsoft Office PowerPoint</Application>
  <PresentationFormat>Widescreen</PresentationFormat>
  <Paragraphs>100</Paragraphs>
  <Slides>54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3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54</vt:i4>
      </vt:variant>
    </vt:vector>
  </HeadingPairs>
  <TitlesOfParts>
    <vt:vector size="58" baseType="lpstr">
      <vt:lpstr>Arial</vt:lpstr>
      <vt:lpstr>Calibri</vt:lpstr>
      <vt:lpstr>Calibri Light</vt:lpstr>
      <vt:lpstr>Office-tema</vt:lpstr>
      <vt:lpstr>GitHub Essentials</vt:lpstr>
      <vt:lpstr>Best advice…</vt:lpstr>
      <vt:lpstr>Main concepts</vt:lpstr>
      <vt:lpstr>Main concepts</vt:lpstr>
      <vt:lpstr>PowerPoint-præsentation</vt:lpstr>
      <vt:lpstr>Single person (master branch only)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Where is my (local) repository…!?</vt:lpstr>
      <vt:lpstr>Two (or more) persons (master branch only)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One person, using branches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Two persons, using branches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Best advice (once more)…</vt:lpstr>
      <vt:lpstr>GitHub playbook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Essentials</dc:title>
  <dc:creator>per</dc:creator>
  <cp:lastModifiedBy>Per Storgård Laursen</cp:lastModifiedBy>
  <cp:revision>20</cp:revision>
  <dcterms:created xsi:type="dcterms:W3CDTF">2023-04-20T13:55:56Z</dcterms:created>
  <dcterms:modified xsi:type="dcterms:W3CDTF">2025-08-05T08:16:16Z</dcterms:modified>
</cp:coreProperties>
</file>